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Bold" charset="1" panose="000008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6718" y="2960231"/>
            <a:ext cx="671137" cy="748733"/>
          </a:xfrm>
          <a:custGeom>
            <a:avLst/>
            <a:gdLst/>
            <a:ahLst/>
            <a:cxnLst/>
            <a:rect r="r" b="b" t="t" l="l"/>
            <a:pathLst>
              <a:path h="748733" w="671137">
                <a:moveTo>
                  <a:pt x="0" y="0"/>
                </a:moveTo>
                <a:lnTo>
                  <a:pt x="671137" y="0"/>
                </a:lnTo>
                <a:lnTo>
                  <a:pt x="671137" y="748732"/>
                </a:lnTo>
                <a:lnTo>
                  <a:pt x="0" y="74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33" y="2096415"/>
            <a:ext cx="1129275" cy="1479198"/>
          </a:xfrm>
          <a:custGeom>
            <a:avLst/>
            <a:gdLst/>
            <a:ahLst/>
            <a:cxnLst/>
            <a:rect r="r" b="b" t="t" l="l"/>
            <a:pathLst>
              <a:path h="1479198" w="1129275">
                <a:moveTo>
                  <a:pt x="0" y="0"/>
                </a:moveTo>
                <a:lnTo>
                  <a:pt x="1129274" y="0"/>
                </a:lnTo>
                <a:lnTo>
                  <a:pt x="1129274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6369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0032" y="3527988"/>
            <a:ext cx="13867937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7"/>
              </a:lnSpc>
            </a:pPr>
            <a:r>
              <a:rPr lang="en-US" b="true" sz="5914">
                <a:gradFill>
                  <a:gsLst>
                    <a:gs pos="0">
                      <a:srgbClr val="CF5365">
                        <a:alpha val="100000"/>
                      </a:srgbClr>
                    </a:gs>
                    <a:gs pos="50000">
                      <a:srgbClr val="E67183">
                        <a:alpha val="100000"/>
                      </a:srgbClr>
                    </a:gs>
                    <a:gs pos="100000">
                      <a:srgbClr val="D4364E">
                        <a:alpha val="52000"/>
                      </a:srgbClr>
                    </a:gs>
                  </a:gsLst>
                  <a:path path="circle">
                    <a:fillToRect l="50000" r="50000" t="50000" b="50000"/>
                  </a:path>
                </a:gradFill>
                <a:latin typeface="Poppins Bold"/>
                <a:ea typeface="Poppins Bold"/>
                <a:cs typeface="Poppins Bold"/>
                <a:sym typeface="Poppins Bold"/>
              </a:rPr>
              <a:t>STOCK TRADING &amp; INVESTMENT PERFORMANCE ANALYTICS SYSTEM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356969" y="6029733"/>
            <a:ext cx="7746701" cy="570468"/>
            <a:chOff x="0" y="0"/>
            <a:chExt cx="10328935" cy="7606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5871428" cy="874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06"/>
                </a:lnSpc>
              </a:pPr>
              <a:r>
                <a:rPr lang="en-US" sz="3790" b="true">
                  <a:gradFill>
                    <a:gsLst>
                      <a:gs pos="0">
                        <a:srgbClr val="CF5365">
                          <a:alpha val="100000"/>
                        </a:srgbClr>
                      </a:gs>
                      <a:gs pos="50000">
                        <a:srgbClr val="E67183">
                          <a:alpha val="100000"/>
                        </a:srgbClr>
                      </a:gs>
                      <a:gs pos="100000">
                        <a:srgbClr val="D4364E">
                          <a:alpha val="52000"/>
                        </a:srgbClr>
                      </a:gs>
                    </a:gsLst>
                    <a:path path="circle">
                      <a:fillToRect l="50000" r="50000" t="50000" b="50000"/>
                    </a:path>
                  </a:gradFill>
                  <a:latin typeface="Poppins Bold"/>
                  <a:ea typeface="Poppins Bold"/>
                  <a:cs typeface="Poppins Bold"/>
                  <a:sym typeface="Poppins Bold"/>
                </a:rPr>
                <a:t>~ Presented by: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312349" y="-114300"/>
              <a:ext cx="5016586" cy="874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06"/>
                </a:lnSpc>
              </a:pPr>
              <a:r>
                <a:rPr lang="en-US" sz="3790" b="true">
                  <a:gradFill>
                    <a:gsLst>
                      <a:gs pos="0">
                        <a:srgbClr val="CF5365">
                          <a:alpha val="100000"/>
                        </a:srgbClr>
                      </a:gs>
                      <a:gs pos="50000">
                        <a:srgbClr val="E67183">
                          <a:alpha val="100000"/>
                        </a:srgbClr>
                      </a:gs>
                      <a:gs pos="100000">
                        <a:srgbClr val="D4364E">
                          <a:alpha val="52000"/>
                        </a:srgbClr>
                      </a:gs>
                    </a:gsLst>
                    <a:path path="circle">
                      <a:fillToRect l="50000" r="50000" t="50000" b="50000"/>
                    </a:path>
                  </a:gradFill>
                  <a:latin typeface="Poppins Bold"/>
                  <a:ea typeface="Poppins Bold"/>
                  <a:cs typeface="Poppins Bold"/>
                  <a:sym typeface="Poppins Bold"/>
                </a:rPr>
                <a:t>S Charishma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29" y="2096415"/>
            <a:ext cx="1169679" cy="1479198"/>
          </a:xfrm>
          <a:custGeom>
            <a:avLst/>
            <a:gdLst/>
            <a:ahLst/>
            <a:cxnLst/>
            <a:rect r="r" b="b" t="t" l="l"/>
            <a:pathLst>
              <a:path h="1479198" w="1169679">
                <a:moveTo>
                  <a:pt x="0" y="0"/>
                </a:moveTo>
                <a:lnTo>
                  <a:pt x="1169678" y="0"/>
                </a:lnTo>
                <a:lnTo>
                  <a:pt x="1169678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0622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62562" y="2257719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2" y="0"/>
                </a:lnTo>
                <a:lnTo>
                  <a:pt x="518362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2850" y="1806272"/>
            <a:ext cx="7751420" cy="3692525"/>
          </a:xfrm>
          <a:custGeom>
            <a:avLst/>
            <a:gdLst/>
            <a:ahLst/>
            <a:cxnLst/>
            <a:rect r="r" b="b" t="t" l="l"/>
            <a:pathLst>
              <a:path h="3692525" w="7751420">
                <a:moveTo>
                  <a:pt x="0" y="0"/>
                </a:moveTo>
                <a:lnTo>
                  <a:pt x="7751420" y="0"/>
                </a:lnTo>
                <a:lnTo>
                  <a:pt x="7751420" y="3692525"/>
                </a:lnTo>
                <a:lnTo>
                  <a:pt x="0" y="3692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524" b="-8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28689" y="6493146"/>
            <a:ext cx="11301259" cy="2698176"/>
          </a:xfrm>
          <a:custGeom>
            <a:avLst/>
            <a:gdLst/>
            <a:ahLst/>
            <a:cxnLst/>
            <a:rect r="r" b="b" t="t" l="l"/>
            <a:pathLst>
              <a:path h="2698176" w="11301259">
                <a:moveTo>
                  <a:pt x="0" y="0"/>
                </a:moveTo>
                <a:lnTo>
                  <a:pt x="11301259" y="0"/>
                </a:lnTo>
                <a:lnTo>
                  <a:pt x="11301259" y="2698176"/>
                </a:lnTo>
                <a:lnTo>
                  <a:pt x="0" y="2698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31656" y="566737"/>
            <a:ext cx="1262468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Bronze Layer- Raw Data Ingestion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30072"/>
            <a:ext cx="8397203" cy="789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Ing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ests raw CSV files from the source folder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Stores data without any transformation in Delta tables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Preserves original schema and values for traceability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Performs basic data inspection (row counts, null checks)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Creates validat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ion logs for moni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toring data quality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Serves as the foundation for all downstream processing</a:t>
            </a:r>
          </a:p>
          <a:p>
            <a:pPr algn="just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Output Tables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bronze_stock_prices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bronze_portfolio_transactions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bronze_company_sector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bronze_benchmark_index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bronze_validation_log</a:t>
            </a:r>
          </a:p>
          <a:p>
            <a:pPr algn="just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33" y="2096415"/>
            <a:ext cx="1129275" cy="1479198"/>
          </a:xfrm>
          <a:custGeom>
            <a:avLst/>
            <a:gdLst/>
            <a:ahLst/>
            <a:cxnLst/>
            <a:rect r="r" b="b" t="t" l="l"/>
            <a:pathLst>
              <a:path h="1479198" w="1129275">
                <a:moveTo>
                  <a:pt x="0" y="0"/>
                </a:moveTo>
                <a:lnTo>
                  <a:pt x="1129274" y="0"/>
                </a:lnTo>
                <a:lnTo>
                  <a:pt x="1129274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369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62562" y="2257719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2" y="0"/>
                </a:lnTo>
                <a:lnTo>
                  <a:pt x="518362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0872" y="1806272"/>
            <a:ext cx="7800884" cy="4085713"/>
          </a:xfrm>
          <a:custGeom>
            <a:avLst/>
            <a:gdLst/>
            <a:ahLst/>
            <a:cxnLst/>
            <a:rect r="r" b="b" t="t" l="l"/>
            <a:pathLst>
              <a:path h="4085713" w="7800884">
                <a:moveTo>
                  <a:pt x="0" y="0"/>
                </a:moveTo>
                <a:lnTo>
                  <a:pt x="7800884" y="0"/>
                </a:lnTo>
                <a:lnTo>
                  <a:pt x="7800884" y="4085713"/>
                </a:lnTo>
                <a:lnTo>
                  <a:pt x="0" y="4085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18317" y="6375914"/>
            <a:ext cx="8844244" cy="3514311"/>
          </a:xfrm>
          <a:custGeom>
            <a:avLst/>
            <a:gdLst/>
            <a:ahLst/>
            <a:cxnLst/>
            <a:rect r="r" b="b" t="t" l="l"/>
            <a:pathLst>
              <a:path h="3514311" w="8844244">
                <a:moveTo>
                  <a:pt x="0" y="0"/>
                </a:moveTo>
                <a:lnTo>
                  <a:pt x="8844245" y="0"/>
                </a:lnTo>
                <a:lnTo>
                  <a:pt x="8844245" y="3514311"/>
                </a:lnTo>
                <a:lnTo>
                  <a:pt x="0" y="35143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232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432" y="566737"/>
            <a:ext cx="1714149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Silver Layer- Data Cleaning &amp; Standardization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70425"/>
            <a:ext cx="8984236" cy="877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Clean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 and standardizes data from the Bronze layer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Fix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 data types (dates, prices, quantities, volume)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Handl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 nulls, invalid values, and business rule violations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orrects misspellings (e.g., actions, sectors)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Sepa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rates valid and 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invalid records for audi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ting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Ensures only high-quality, analytics-ready data moves forward</a:t>
            </a:r>
          </a:p>
          <a:p>
            <a:pPr algn="just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Cleaning Rules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Removed negative or zero prices and quantities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Validated OHLC price consistency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Standardized BUY / SELL actions</a:t>
            </a:r>
          </a:p>
          <a:p>
            <a:pPr algn="just">
              <a:lnSpc>
                <a:spcPts val="3500"/>
              </a:lnSpc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Output Tables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silver_stock_prices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silv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er_portfolio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silver_company_sector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silve</a:t>
            </a: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r_benchmark_index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silver_invalid_* tables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silver_dq_log</a:t>
            </a:r>
          </a:p>
          <a:p>
            <a:pPr algn="just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29" y="2096415"/>
            <a:ext cx="1169679" cy="1471159"/>
          </a:xfrm>
          <a:custGeom>
            <a:avLst/>
            <a:gdLst/>
            <a:ahLst/>
            <a:cxnLst/>
            <a:rect r="r" b="b" t="t" l="l"/>
            <a:pathLst>
              <a:path h="1471159" w="1169679">
                <a:moveTo>
                  <a:pt x="0" y="0"/>
                </a:moveTo>
                <a:lnTo>
                  <a:pt x="1169678" y="0"/>
                </a:lnTo>
                <a:lnTo>
                  <a:pt x="1169678" y="1471159"/>
                </a:lnTo>
                <a:lnTo>
                  <a:pt x="0" y="1471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0622" t="0" r="0" b="-5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62562" y="2257719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2" y="0"/>
                </a:lnTo>
                <a:lnTo>
                  <a:pt x="518362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68110" y="1746625"/>
            <a:ext cx="7212814" cy="4749147"/>
          </a:xfrm>
          <a:custGeom>
            <a:avLst/>
            <a:gdLst/>
            <a:ahLst/>
            <a:cxnLst/>
            <a:rect r="r" b="b" t="t" l="l"/>
            <a:pathLst>
              <a:path h="4749147" w="7212814">
                <a:moveTo>
                  <a:pt x="0" y="0"/>
                </a:moveTo>
                <a:lnTo>
                  <a:pt x="7212814" y="0"/>
                </a:lnTo>
                <a:lnTo>
                  <a:pt x="7212814" y="4749147"/>
                </a:lnTo>
                <a:lnTo>
                  <a:pt x="0" y="4749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631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97824" y="7115664"/>
            <a:ext cx="10183101" cy="2373264"/>
          </a:xfrm>
          <a:custGeom>
            <a:avLst/>
            <a:gdLst/>
            <a:ahLst/>
            <a:cxnLst/>
            <a:rect r="r" b="b" t="t" l="l"/>
            <a:pathLst>
              <a:path h="2373264" w="10183101">
                <a:moveTo>
                  <a:pt x="0" y="0"/>
                </a:moveTo>
                <a:lnTo>
                  <a:pt x="10183100" y="0"/>
                </a:lnTo>
                <a:lnTo>
                  <a:pt x="10183100" y="2373265"/>
                </a:lnTo>
                <a:lnTo>
                  <a:pt x="0" y="2373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098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9432" y="566737"/>
            <a:ext cx="1714149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Gold Layer - Business Metrics &amp; Analytics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8922" y="1198285"/>
            <a:ext cx="9395776" cy="9088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7"/>
              </a:lnSpc>
            </a:pP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Transforms cleaned Silver data into business-ready analytical tables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Calculates portfolio perform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anc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e, returns, risk, and trends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Designed specifically for Power BI reporting &amp; decision-making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Agg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regations are optimized for fast querying and visualization</a:t>
            </a:r>
          </a:p>
          <a:p>
            <a:pPr algn="just">
              <a:lnSpc>
                <a:spcPts val="3177"/>
              </a:lnSpc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Metrics Cr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ated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Daily stock returns and mov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ing averages (7D, 30D)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Portfolio holdi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ngs and market value over time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Trade-level analytics (BUY vs SELL, trade value)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Benchmark vs portfolio performance comparison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Risk indicators (volatility, downside deviation, Sharpe ratio)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Sector-level performance and volatility</a:t>
            </a:r>
          </a:p>
          <a:p>
            <a:pPr algn="just">
              <a:lnSpc>
                <a:spcPts val="3177"/>
              </a:lnSpc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Gold Tables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gold_daily_stock_metrics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gold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_portfolio_holdings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gold_portfol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io_trades_fact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gold_sector_performance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gold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_benchmark_comparison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go</a:t>
            </a: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ld_risk_indicators</a:t>
            </a:r>
          </a:p>
          <a:p>
            <a:pPr algn="just">
              <a:lnSpc>
                <a:spcPts val="317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33" y="1564716"/>
            <a:ext cx="1149867" cy="1479198"/>
          </a:xfrm>
          <a:custGeom>
            <a:avLst/>
            <a:gdLst/>
            <a:ahLst/>
            <a:cxnLst/>
            <a:rect r="r" b="b" t="t" l="l"/>
            <a:pathLst>
              <a:path h="1479198" w="1149867">
                <a:moveTo>
                  <a:pt x="0" y="0"/>
                </a:moveTo>
                <a:lnTo>
                  <a:pt x="1149867" y="0"/>
                </a:lnTo>
                <a:lnTo>
                  <a:pt x="1149867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3389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7383860" y="9258300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3" y="578295"/>
                </a:lnTo>
                <a:lnTo>
                  <a:pt x="518363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37024" y="1564716"/>
            <a:ext cx="7122276" cy="3409790"/>
          </a:xfrm>
          <a:custGeom>
            <a:avLst/>
            <a:gdLst/>
            <a:ahLst/>
            <a:cxnLst/>
            <a:rect r="r" b="b" t="t" l="l"/>
            <a:pathLst>
              <a:path h="3409790" w="7122276">
                <a:moveTo>
                  <a:pt x="0" y="0"/>
                </a:moveTo>
                <a:lnTo>
                  <a:pt x="7122276" y="0"/>
                </a:lnTo>
                <a:lnTo>
                  <a:pt x="7122276" y="3409790"/>
                </a:lnTo>
                <a:lnTo>
                  <a:pt x="0" y="3409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5886" y="5470289"/>
            <a:ext cx="7763414" cy="3473770"/>
          </a:xfrm>
          <a:custGeom>
            <a:avLst/>
            <a:gdLst/>
            <a:ahLst/>
            <a:cxnLst/>
            <a:rect r="r" b="b" t="t" l="l"/>
            <a:pathLst>
              <a:path h="3473770" w="7763414">
                <a:moveTo>
                  <a:pt x="0" y="0"/>
                </a:moveTo>
                <a:lnTo>
                  <a:pt x="7763414" y="0"/>
                </a:lnTo>
                <a:lnTo>
                  <a:pt x="7763414" y="3473771"/>
                </a:lnTo>
                <a:lnTo>
                  <a:pt x="0" y="34737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3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22158" y="566737"/>
            <a:ext cx="566897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Apache Airflow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3100" y="2223959"/>
            <a:ext cx="7606723" cy="672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rf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ow is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 to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orch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end-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to-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 ETL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ip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Airflow 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rigg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a single Databricks ETL job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 Datab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cks job internally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ree d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ependent tasks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just">
              <a:lnSpc>
                <a:spcPts val="3177"/>
              </a:lnSpc>
            </a:pPr>
            <a:r>
              <a:rPr lang="en-US" b="true" sz="226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           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Bron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ze Task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lver Task → G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ld Task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abr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ck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manages task-level dep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enden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cies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rflo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es: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Sche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xecu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on)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nd f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handling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alized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gg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rflow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is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 Dock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 a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ik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</a:t>
            </a:r>
          </a:p>
          <a:p>
            <a:pPr algn="just">
              <a:lnSpc>
                <a:spcPts val="3177"/>
              </a:lnSpc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</a:t>
            </a:r>
          </a:p>
          <a:p>
            <a:pPr algn="just" marL="490016" indent="-245008" lvl="1">
              <a:lnSpc>
                <a:spcPts val="3177"/>
              </a:lnSpc>
              <a:buFont typeface="Arial"/>
              <a:buChar char="•"/>
            </a:pP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manu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 exe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an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tab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ata p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6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</a:p>
          <a:p>
            <a:pPr algn="just">
              <a:lnSpc>
                <a:spcPts val="317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29" y="1564716"/>
            <a:ext cx="1190271" cy="1479198"/>
          </a:xfrm>
          <a:custGeom>
            <a:avLst/>
            <a:gdLst/>
            <a:ahLst/>
            <a:cxnLst/>
            <a:rect r="r" b="b" t="t" l="l"/>
            <a:pathLst>
              <a:path h="1479198" w="1190271">
                <a:moveTo>
                  <a:pt x="0" y="0"/>
                </a:moveTo>
                <a:lnTo>
                  <a:pt x="1190271" y="0"/>
                </a:lnTo>
                <a:lnTo>
                  <a:pt x="1190271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7843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8063" y="865491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3" y="578295"/>
                </a:lnTo>
                <a:lnTo>
                  <a:pt x="518363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9791" y="2070884"/>
            <a:ext cx="10277460" cy="5229363"/>
          </a:xfrm>
          <a:custGeom>
            <a:avLst/>
            <a:gdLst/>
            <a:ahLst/>
            <a:cxnLst/>
            <a:rect r="r" b="b" t="t" l="l"/>
            <a:pathLst>
              <a:path h="5229363" w="10277460">
                <a:moveTo>
                  <a:pt x="0" y="0"/>
                </a:moveTo>
                <a:lnTo>
                  <a:pt x="10277460" y="0"/>
                </a:lnTo>
                <a:lnTo>
                  <a:pt x="10277460" y="5229363"/>
                </a:lnTo>
                <a:lnTo>
                  <a:pt x="0" y="52293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01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79325" y="2344060"/>
            <a:ext cx="6393380" cy="4683010"/>
          </a:xfrm>
          <a:custGeom>
            <a:avLst/>
            <a:gdLst/>
            <a:ahLst/>
            <a:cxnLst/>
            <a:rect r="r" b="b" t="t" l="l"/>
            <a:pathLst>
              <a:path h="4683010" w="6393380">
                <a:moveTo>
                  <a:pt x="0" y="0"/>
                </a:moveTo>
                <a:lnTo>
                  <a:pt x="6393379" y="0"/>
                </a:lnTo>
                <a:lnTo>
                  <a:pt x="6393379" y="4683011"/>
                </a:lnTo>
                <a:lnTo>
                  <a:pt x="0" y="46830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59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92647" y="566737"/>
            <a:ext cx="11902706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Successful Jobrun in Databricks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33" y="1564716"/>
            <a:ext cx="1149867" cy="1479198"/>
          </a:xfrm>
          <a:custGeom>
            <a:avLst/>
            <a:gdLst/>
            <a:ahLst/>
            <a:cxnLst/>
            <a:rect r="r" b="b" t="t" l="l"/>
            <a:pathLst>
              <a:path h="1479198" w="1149867">
                <a:moveTo>
                  <a:pt x="0" y="0"/>
                </a:moveTo>
                <a:lnTo>
                  <a:pt x="1149867" y="0"/>
                </a:lnTo>
                <a:lnTo>
                  <a:pt x="1149867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3389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8063" y="865491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3" y="578295"/>
                </a:lnTo>
                <a:lnTo>
                  <a:pt x="518363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83997" y="2304315"/>
            <a:ext cx="14287696" cy="6786656"/>
          </a:xfrm>
          <a:custGeom>
            <a:avLst/>
            <a:gdLst/>
            <a:ahLst/>
            <a:cxnLst/>
            <a:rect r="r" b="b" t="t" l="l"/>
            <a:pathLst>
              <a:path h="6786656" w="14287696">
                <a:moveTo>
                  <a:pt x="0" y="0"/>
                </a:moveTo>
                <a:lnTo>
                  <a:pt x="14287696" y="0"/>
                </a:lnTo>
                <a:lnTo>
                  <a:pt x="14287696" y="6786656"/>
                </a:lnTo>
                <a:lnTo>
                  <a:pt x="0" y="6786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61240" y="566737"/>
            <a:ext cx="776552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Logging &amp; Monitoring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33" y="1564716"/>
            <a:ext cx="1149867" cy="1479198"/>
          </a:xfrm>
          <a:custGeom>
            <a:avLst/>
            <a:gdLst/>
            <a:ahLst/>
            <a:cxnLst/>
            <a:rect r="r" b="b" t="t" l="l"/>
            <a:pathLst>
              <a:path h="1479198" w="1149867">
                <a:moveTo>
                  <a:pt x="0" y="0"/>
                </a:moveTo>
                <a:lnTo>
                  <a:pt x="1149867" y="0"/>
                </a:lnTo>
                <a:lnTo>
                  <a:pt x="1149867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3389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8063" y="865491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3" y="578295"/>
                </a:lnTo>
                <a:lnTo>
                  <a:pt x="518363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61240" y="566737"/>
            <a:ext cx="751393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PowerBI Dashboards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37454" y="1999393"/>
            <a:ext cx="12413093" cy="725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ower BI is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 to visualize insigh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ts f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rom t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Gol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 lay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</a:p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rds are built only on curated Gold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tables</a:t>
            </a:r>
          </a:p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rovide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an intera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tive and bus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ness-fri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endly analytics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laye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</a:p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Support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slicers, fi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lters, and drill-downs for exploration</a:t>
            </a:r>
          </a:p>
          <a:p>
            <a:pPr algn="just">
              <a:lnSpc>
                <a:spcPts val="4173"/>
              </a:lnSpc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ash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board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Create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</a:p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Exe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cutive Overview</a:t>
            </a:r>
          </a:p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Stock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Perf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ormance &amp; Risk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Analytics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&amp; Sector Overview</a:t>
            </a:r>
          </a:p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Portfolio &amp; trading</a:t>
            </a:r>
          </a:p>
          <a:p>
            <a:pPr algn="just">
              <a:lnSpc>
                <a:spcPts val="4173"/>
              </a:lnSpc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eatur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</a:p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Date-based 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iltering using a DimDa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table</a:t>
            </a:r>
          </a:p>
          <a:p>
            <a:pPr algn="just" marL="643548" indent="-321774" lvl="1">
              <a:lnSpc>
                <a:spcPts val="4173"/>
              </a:lnSpc>
              <a:buFont typeface="Arial"/>
              <a:buChar char="•"/>
            </a:pP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KPI c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ards, 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 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charts,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bar cha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rt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s, t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and mat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ric</a:t>
            </a:r>
            <a:r>
              <a:rPr lang="en-US" sz="29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</a:t>
            </a:r>
          </a:p>
          <a:p>
            <a:pPr algn="just">
              <a:lnSpc>
                <a:spcPts val="4173"/>
              </a:lnSpc>
            </a:pPr>
          </a:p>
          <a:p>
            <a:pPr algn="just">
              <a:lnSpc>
                <a:spcPts val="4173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33" y="1564716"/>
            <a:ext cx="1149867" cy="1479198"/>
          </a:xfrm>
          <a:custGeom>
            <a:avLst/>
            <a:gdLst/>
            <a:ahLst/>
            <a:cxnLst/>
            <a:rect r="r" b="b" t="t" l="l"/>
            <a:pathLst>
              <a:path h="1479198" w="1149867">
                <a:moveTo>
                  <a:pt x="0" y="0"/>
                </a:moveTo>
                <a:lnTo>
                  <a:pt x="1149867" y="0"/>
                </a:lnTo>
                <a:lnTo>
                  <a:pt x="1149867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3389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8063" y="865491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3" y="578295"/>
                </a:lnTo>
                <a:lnTo>
                  <a:pt x="518363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64716"/>
            <a:ext cx="8293573" cy="4637828"/>
          </a:xfrm>
          <a:custGeom>
            <a:avLst/>
            <a:gdLst/>
            <a:ahLst/>
            <a:cxnLst/>
            <a:rect r="r" b="b" t="t" l="l"/>
            <a:pathLst>
              <a:path h="4637828" w="8293573">
                <a:moveTo>
                  <a:pt x="0" y="0"/>
                </a:moveTo>
                <a:lnTo>
                  <a:pt x="8293573" y="0"/>
                </a:lnTo>
                <a:lnTo>
                  <a:pt x="8293573" y="4637829"/>
                </a:lnTo>
                <a:lnTo>
                  <a:pt x="0" y="46378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5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6216" y="4793432"/>
            <a:ext cx="8624060" cy="4840254"/>
          </a:xfrm>
          <a:custGeom>
            <a:avLst/>
            <a:gdLst/>
            <a:ahLst/>
            <a:cxnLst/>
            <a:rect r="r" b="b" t="t" l="l"/>
            <a:pathLst>
              <a:path h="4840254" w="8624060">
                <a:moveTo>
                  <a:pt x="0" y="0"/>
                </a:moveTo>
                <a:lnTo>
                  <a:pt x="8624060" y="0"/>
                </a:lnTo>
                <a:lnTo>
                  <a:pt x="8624060" y="4840253"/>
                </a:lnTo>
                <a:lnTo>
                  <a:pt x="0" y="4840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61240" y="566737"/>
            <a:ext cx="751393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PowerBI Dashboards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33" y="1564716"/>
            <a:ext cx="1149867" cy="1477602"/>
          </a:xfrm>
          <a:custGeom>
            <a:avLst/>
            <a:gdLst/>
            <a:ahLst/>
            <a:cxnLst/>
            <a:rect r="r" b="b" t="t" l="l"/>
            <a:pathLst>
              <a:path h="1477602" w="1149867">
                <a:moveTo>
                  <a:pt x="0" y="0"/>
                </a:moveTo>
                <a:lnTo>
                  <a:pt x="1149867" y="0"/>
                </a:lnTo>
                <a:lnTo>
                  <a:pt x="1149867" y="1477602"/>
                </a:lnTo>
                <a:lnTo>
                  <a:pt x="0" y="147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3389" t="0" r="0" b="-1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8063" y="865491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3" y="578295"/>
                </a:lnTo>
                <a:lnTo>
                  <a:pt x="518363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881159"/>
            <a:ext cx="8644223" cy="4862376"/>
          </a:xfrm>
          <a:custGeom>
            <a:avLst/>
            <a:gdLst/>
            <a:ahLst/>
            <a:cxnLst/>
            <a:rect r="r" b="b" t="t" l="l"/>
            <a:pathLst>
              <a:path h="4862376" w="8644223">
                <a:moveTo>
                  <a:pt x="0" y="0"/>
                </a:moveTo>
                <a:lnTo>
                  <a:pt x="8644223" y="0"/>
                </a:lnTo>
                <a:lnTo>
                  <a:pt x="8644223" y="4862376"/>
                </a:lnTo>
                <a:lnTo>
                  <a:pt x="0" y="4862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0694" y="5042386"/>
            <a:ext cx="7950125" cy="4621410"/>
          </a:xfrm>
          <a:custGeom>
            <a:avLst/>
            <a:gdLst/>
            <a:ahLst/>
            <a:cxnLst/>
            <a:rect r="r" b="b" t="t" l="l"/>
            <a:pathLst>
              <a:path h="4621410" w="7950125">
                <a:moveTo>
                  <a:pt x="0" y="0"/>
                </a:moveTo>
                <a:lnTo>
                  <a:pt x="7950126" y="0"/>
                </a:lnTo>
                <a:lnTo>
                  <a:pt x="7950126" y="4621410"/>
                </a:lnTo>
                <a:lnTo>
                  <a:pt x="0" y="46214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34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61240" y="566737"/>
            <a:ext cx="7513935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PowerBI Dashboards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29" y="1564716"/>
            <a:ext cx="1190271" cy="1477602"/>
          </a:xfrm>
          <a:custGeom>
            <a:avLst/>
            <a:gdLst/>
            <a:ahLst/>
            <a:cxnLst/>
            <a:rect r="r" b="b" t="t" l="l"/>
            <a:pathLst>
              <a:path h="1477602" w="1190271">
                <a:moveTo>
                  <a:pt x="0" y="0"/>
                </a:moveTo>
                <a:lnTo>
                  <a:pt x="1190271" y="0"/>
                </a:lnTo>
                <a:lnTo>
                  <a:pt x="1190271" y="1477602"/>
                </a:lnTo>
                <a:lnTo>
                  <a:pt x="0" y="147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7843" t="0" r="0" b="-1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7259300" y="896915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6"/>
                </a:moveTo>
                <a:lnTo>
                  <a:pt x="518363" y="578296"/>
                </a:lnTo>
                <a:lnTo>
                  <a:pt x="518363" y="0"/>
                </a:lnTo>
                <a:lnTo>
                  <a:pt x="0" y="0"/>
                </a:lnTo>
                <a:lnTo>
                  <a:pt x="0" y="57829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24500" y="566737"/>
            <a:ext cx="443900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Key Insights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7480" y="1670030"/>
            <a:ext cx="15369765" cy="8393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3"/>
              </a:lnSpc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 P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ortfolio Growth with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Volatility</a:t>
            </a:r>
          </a:p>
          <a:p>
            <a:pPr algn="just" marL="470831" indent="-235415" lvl="1">
              <a:lnSpc>
                <a:spcPts val="3053"/>
              </a:lnSpc>
              <a:buFont typeface="Arial"/>
              <a:buChar char="•"/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portfolio experienced significan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 g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rowth p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has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es, especially 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during bullish market p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riods, but also showe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 sharp corrections—highlighting exposure to market volatility.</a:t>
            </a:r>
          </a:p>
          <a:p>
            <a:pPr algn="just">
              <a:lnSpc>
                <a:spcPts val="3053"/>
              </a:lnSpc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Active Trading Strategy</a:t>
            </a:r>
          </a:p>
          <a:p>
            <a:pPr algn="just" marL="470831" indent="-235415" lvl="1">
              <a:lnSpc>
                <a:spcPts val="3053"/>
              </a:lnSpc>
              <a:buFont typeface="Arial"/>
              <a:buChar char="•"/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high number of trades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with a balanced BUY vs SELL 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ratio indicate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frequent rebalancing and an active trading approa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 ra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 than pass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ive i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nvesting.</a:t>
            </a:r>
          </a:p>
          <a:p>
            <a:pPr algn="just">
              <a:lnSpc>
                <a:spcPts val="3053"/>
              </a:lnSpc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Concentration Risk Identifi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</a:t>
            </a:r>
          </a:p>
          <a:p>
            <a:pPr algn="just" marL="470831" indent="-235415" lvl="1">
              <a:lnSpc>
                <a:spcPts val="3053"/>
              </a:lnSpc>
              <a:buFont typeface="Arial"/>
              <a:buChar char="•"/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Portfolio allocation is skewed toward a few high-value stocks,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making ove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rall portfolio performance sensitive to movement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these holdings.</a:t>
            </a:r>
          </a:p>
          <a:p>
            <a:pPr algn="just">
              <a:lnSpc>
                <a:spcPts val="3053"/>
              </a:lnSpc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Sector Performance Variabi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lity</a:t>
            </a:r>
          </a:p>
          <a:p>
            <a:pPr algn="just" marL="470831" indent="-235415" lvl="1">
              <a:lnSpc>
                <a:spcPts val="3053"/>
              </a:lnSpc>
              <a:buFont typeface="Arial"/>
              <a:buChar char="•"/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Technology and Financial sectors consistently outperformed others, while sectors like Entertainment and Healthc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are sh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owed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relatively stabl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b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 lower returns.</a:t>
            </a:r>
          </a:p>
          <a:p>
            <a:pPr algn="just">
              <a:lnSpc>
                <a:spcPts val="3053"/>
              </a:lnSpc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Benchmark Comparison Reveals Mixed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Perf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ormance</a:t>
            </a:r>
          </a:p>
          <a:p>
            <a:pPr algn="just" marL="470831" indent="-235415" lvl="1">
              <a:lnSpc>
                <a:spcPts val="3053"/>
              </a:lnSpc>
              <a:buFont typeface="Arial"/>
              <a:buChar char="•"/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Certain periods show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positive excess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returns over the m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arket benchmark, while others underperform—emphasizing the importance of timing and diversification.</a:t>
            </a:r>
          </a:p>
          <a:p>
            <a:pPr algn="just">
              <a:lnSpc>
                <a:spcPts val="3053"/>
              </a:lnSpc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Indicators Highlight Volatile Stocks</a:t>
            </a:r>
          </a:p>
          <a:p>
            <a:pPr algn="just" marL="470831" indent="-235415" lvl="1">
              <a:lnSpc>
                <a:spcPts val="3053"/>
              </a:lnSpc>
              <a:buFont typeface="Arial"/>
              <a:buChar char="•"/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Stocks with higher rolling volatility and fr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equent daily r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eturn spik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contribute disproportionately to port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fol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io risk.</a:t>
            </a:r>
          </a:p>
          <a:p>
            <a:pPr algn="just">
              <a:lnSpc>
                <a:spcPts val="3053"/>
              </a:lnSpc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Drawdowns During Market Down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turns</a:t>
            </a:r>
          </a:p>
          <a:p>
            <a:pPr algn="just" marL="470831" indent="-235415" lvl="1">
              <a:lnSpc>
                <a:spcPts val="3053"/>
              </a:lnSpc>
              <a:buFont typeface="Arial"/>
              <a:buChar char="•"/>
            </a:pP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Notable d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rawdowns were observed dur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 market 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corrections,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underscoring the need fo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 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downside 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control</a:t>
            </a:r>
            <a:r>
              <a:rPr lang="en-US" sz="21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s.</a:t>
            </a:r>
          </a:p>
          <a:p>
            <a:pPr algn="just">
              <a:lnSpc>
                <a:spcPts val="305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16524" y="971550"/>
            <a:ext cx="685495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Context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3233" y="2096415"/>
            <a:ext cx="1129275" cy="1471159"/>
          </a:xfrm>
          <a:custGeom>
            <a:avLst/>
            <a:gdLst/>
            <a:ahLst/>
            <a:cxnLst/>
            <a:rect r="r" b="b" t="t" l="l"/>
            <a:pathLst>
              <a:path h="1471159" w="1129275">
                <a:moveTo>
                  <a:pt x="0" y="0"/>
                </a:moveTo>
                <a:lnTo>
                  <a:pt x="1129274" y="0"/>
                </a:lnTo>
                <a:lnTo>
                  <a:pt x="1129274" y="1471159"/>
                </a:lnTo>
                <a:lnTo>
                  <a:pt x="0" y="1471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369" t="0" r="0" b="-5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7162562" y="8855383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2" y="578295"/>
                </a:lnTo>
                <a:lnTo>
                  <a:pt x="518362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62958" y="2816964"/>
            <a:ext cx="15396342" cy="615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0"/>
              </a:lnSpc>
            </a:pPr>
            <a:r>
              <a:rPr lang="en-US" sz="2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Financial traders and investment firms work with large volumes of daily stock market data, including prices, trades, and benchmarks.</a:t>
            </a:r>
          </a:p>
          <a:p>
            <a:pPr algn="just">
              <a:lnSpc>
                <a:spcPts val="3490"/>
              </a:lnSpc>
            </a:pPr>
            <a:r>
              <a:rPr lang="en-US" sz="2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Traditional manual analysis methods are time-consuming, error-prone, and not scalable.</a:t>
            </a:r>
          </a:p>
          <a:p>
            <a:pPr algn="just">
              <a:lnSpc>
                <a:spcPts val="3490"/>
              </a:lnSpc>
            </a:pPr>
          </a:p>
          <a:p>
            <a:pPr algn="just">
              <a:lnSpc>
                <a:spcPts val="3490"/>
              </a:lnSpc>
            </a:pPr>
            <a:r>
              <a:rPr lang="en-US" sz="2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Due to the lack of automation and centralized analytics, it becomes difficult to:</a:t>
            </a:r>
          </a:p>
          <a:p>
            <a:pPr algn="just" marL="627995" indent="-313998" lvl="1">
              <a:lnSpc>
                <a:spcPts val="3490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 portfolio performance</a:t>
            </a:r>
          </a:p>
          <a:p>
            <a:pPr algn="just" marL="627995" indent="-313998" lvl="1">
              <a:lnSpc>
                <a:spcPts val="3490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market trends and risk</a:t>
            </a:r>
          </a:p>
          <a:p>
            <a:pPr algn="just" marL="627995" indent="-313998" lvl="1">
              <a:lnSpc>
                <a:spcPts val="3490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returns against benchmarks</a:t>
            </a:r>
          </a:p>
          <a:p>
            <a:pPr algn="just">
              <a:lnSpc>
                <a:spcPts val="3490"/>
              </a:lnSpc>
            </a:pPr>
          </a:p>
          <a:p>
            <a:pPr algn="just">
              <a:lnSpc>
                <a:spcPts val="3490"/>
              </a:lnSpc>
            </a:pPr>
            <a:r>
              <a:rPr lang="en-US" sz="29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focuses on building an automated and scalable analytics system that processes stock data efficiently and delivers actionable insights through dashboards.</a:t>
            </a:r>
          </a:p>
          <a:p>
            <a:pPr algn="just">
              <a:lnSpc>
                <a:spcPts val="349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29" y="1564716"/>
            <a:ext cx="1190271" cy="1479198"/>
          </a:xfrm>
          <a:custGeom>
            <a:avLst/>
            <a:gdLst/>
            <a:ahLst/>
            <a:cxnLst/>
            <a:rect r="r" b="b" t="t" l="l"/>
            <a:pathLst>
              <a:path h="1479198" w="1190271">
                <a:moveTo>
                  <a:pt x="0" y="0"/>
                </a:moveTo>
                <a:lnTo>
                  <a:pt x="1190271" y="0"/>
                </a:lnTo>
                <a:lnTo>
                  <a:pt x="1190271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7843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7259300" y="896915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6"/>
                </a:moveTo>
                <a:lnTo>
                  <a:pt x="518363" y="578296"/>
                </a:lnTo>
                <a:lnTo>
                  <a:pt x="518363" y="0"/>
                </a:lnTo>
                <a:lnTo>
                  <a:pt x="0" y="0"/>
                </a:lnTo>
                <a:lnTo>
                  <a:pt x="0" y="57829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80690" y="566737"/>
            <a:ext cx="9610482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 &amp; Future 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7480" y="2189054"/>
            <a:ext cx="15811002" cy="678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lusion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Successfully 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an 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d-to-en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 Stock Trading &amp; Investment Analytics System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Implemented a Bronze–S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ilver–Gold d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ata architecture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 reliable analytics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ted data p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ipeli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nes using Apache Ai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rflow with Databricks jobs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Delivered interactive Power BI dashbo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ards fo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 portfolio, risk, sector, and b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enchmark analysis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Demonstrated real-world skills in data engineering, analytic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s, and visualiza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tion</a:t>
            </a:r>
          </a:p>
          <a:p>
            <a:pPr algn="just">
              <a:lnSpc>
                <a:spcPts val="3621"/>
              </a:lnSpc>
            </a:pPr>
          </a:p>
          <a:p>
            <a:pPr algn="just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Scope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ata ingestion using APIs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Advanced risk metrics 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ML-based forecasting for stock prices and portfolio optimization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emental &amp; s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treaming pip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elines using Delta Live Tables</a:t>
            </a:r>
          </a:p>
          <a:p>
            <a:pPr algn="just" marL="558499" indent="-279250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 deployment wi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 Azure Data F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actory and Power BI Service r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resh</a:t>
            </a:r>
          </a:p>
          <a:p>
            <a:pPr algn="just">
              <a:lnSpc>
                <a:spcPts val="3621"/>
              </a:lnSpc>
            </a:pPr>
          </a:p>
          <a:p>
            <a:pPr algn="just">
              <a:lnSpc>
                <a:spcPts val="3621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6718" y="2960231"/>
            <a:ext cx="671137" cy="748733"/>
          </a:xfrm>
          <a:custGeom>
            <a:avLst/>
            <a:gdLst/>
            <a:ahLst/>
            <a:cxnLst/>
            <a:rect r="r" b="b" t="t" l="l"/>
            <a:pathLst>
              <a:path h="748733" w="671137">
                <a:moveTo>
                  <a:pt x="0" y="0"/>
                </a:moveTo>
                <a:lnTo>
                  <a:pt x="671137" y="0"/>
                </a:lnTo>
                <a:lnTo>
                  <a:pt x="671137" y="748732"/>
                </a:lnTo>
                <a:lnTo>
                  <a:pt x="0" y="74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29" y="2096415"/>
            <a:ext cx="1169679" cy="1479198"/>
          </a:xfrm>
          <a:custGeom>
            <a:avLst/>
            <a:gdLst/>
            <a:ahLst/>
            <a:cxnLst/>
            <a:rect r="r" b="b" t="t" l="l"/>
            <a:pathLst>
              <a:path h="1479198" w="1169679">
                <a:moveTo>
                  <a:pt x="0" y="0"/>
                </a:moveTo>
                <a:lnTo>
                  <a:pt x="1169678" y="0"/>
                </a:lnTo>
                <a:lnTo>
                  <a:pt x="1169678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0622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585138"/>
            <a:ext cx="16354696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97"/>
              </a:lnSpc>
            </a:pPr>
            <a:r>
              <a:rPr lang="en-US" b="true" sz="14331">
                <a:gradFill>
                  <a:gsLst>
                    <a:gs pos="0">
                      <a:srgbClr val="CF5365">
                        <a:alpha val="100000"/>
                      </a:srgbClr>
                    </a:gs>
                    <a:gs pos="50000">
                      <a:srgbClr val="E67183">
                        <a:alpha val="100000"/>
                      </a:srgbClr>
                    </a:gs>
                    <a:gs pos="100000">
                      <a:srgbClr val="D4364E">
                        <a:alpha val="52000"/>
                      </a:srgbClr>
                    </a:gs>
                  </a:gsLst>
                  <a:path path="circle">
                    <a:fillToRect l="50000" r="50000" t="50000" b="50000"/>
                  </a:path>
                </a:gra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12088" y="1977026"/>
            <a:ext cx="3574895" cy="6848819"/>
            <a:chOff x="0" y="0"/>
            <a:chExt cx="553845" cy="10610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3845" cy="1061061"/>
            </a:xfrm>
            <a:custGeom>
              <a:avLst/>
              <a:gdLst/>
              <a:ahLst/>
              <a:cxnLst/>
              <a:rect r="r" b="b" t="t" l="l"/>
              <a:pathLst>
                <a:path h="1061061" w="553845">
                  <a:moveTo>
                    <a:pt x="64969" y="0"/>
                  </a:moveTo>
                  <a:lnTo>
                    <a:pt x="488876" y="0"/>
                  </a:lnTo>
                  <a:cubicBezTo>
                    <a:pt x="506107" y="0"/>
                    <a:pt x="522632" y="6845"/>
                    <a:pt x="534816" y="19029"/>
                  </a:cubicBezTo>
                  <a:cubicBezTo>
                    <a:pt x="547000" y="31213"/>
                    <a:pt x="553845" y="47738"/>
                    <a:pt x="553845" y="64969"/>
                  </a:cubicBezTo>
                  <a:lnTo>
                    <a:pt x="553845" y="996092"/>
                  </a:lnTo>
                  <a:cubicBezTo>
                    <a:pt x="553845" y="1031974"/>
                    <a:pt x="524757" y="1061061"/>
                    <a:pt x="488876" y="1061061"/>
                  </a:cubicBezTo>
                  <a:lnTo>
                    <a:pt x="64969" y="1061061"/>
                  </a:lnTo>
                  <a:cubicBezTo>
                    <a:pt x="29088" y="1061061"/>
                    <a:pt x="0" y="1031974"/>
                    <a:pt x="0" y="996092"/>
                  </a:cubicBezTo>
                  <a:lnTo>
                    <a:pt x="0" y="64969"/>
                  </a:lnTo>
                  <a:cubicBezTo>
                    <a:pt x="0" y="29088"/>
                    <a:pt x="29088" y="0"/>
                    <a:pt x="64969" y="0"/>
                  </a:cubicBezTo>
                  <a:close/>
                </a:path>
              </a:pathLst>
            </a:custGeom>
            <a:blipFill>
              <a:blip r:embed="rId3"/>
              <a:stretch>
                <a:fillRect l="-13860" t="0" r="-1386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291823" y="1977026"/>
            <a:ext cx="3574895" cy="3256159"/>
            <a:chOff x="0" y="0"/>
            <a:chExt cx="553845" cy="5044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845" cy="504464"/>
            </a:xfrm>
            <a:custGeom>
              <a:avLst/>
              <a:gdLst/>
              <a:ahLst/>
              <a:cxnLst/>
              <a:rect r="r" b="b" t="t" l="l"/>
              <a:pathLst>
                <a:path h="504464" w="553845">
                  <a:moveTo>
                    <a:pt x="64969" y="0"/>
                  </a:moveTo>
                  <a:lnTo>
                    <a:pt x="488876" y="0"/>
                  </a:lnTo>
                  <a:cubicBezTo>
                    <a:pt x="506107" y="0"/>
                    <a:pt x="522632" y="6845"/>
                    <a:pt x="534816" y="19029"/>
                  </a:cubicBezTo>
                  <a:cubicBezTo>
                    <a:pt x="547000" y="31213"/>
                    <a:pt x="553845" y="47738"/>
                    <a:pt x="553845" y="64969"/>
                  </a:cubicBezTo>
                  <a:lnTo>
                    <a:pt x="553845" y="439495"/>
                  </a:lnTo>
                  <a:cubicBezTo>
                    <a:pt x="553845" y="475377"/>
                    <a:pt x="524757" y="504464"/>
                    <a:pt x="488876" y="504464"/>
                  </a:cubicBezTo>
                  <a:lnTo>
                    <a:pt x="64969" y="504464"/>
                  </a:lnTo>
                  <a:cubicBezTo>
                    <a:pt x="29088" y="504464"/>
                    <a:pt x="0" y="475377"/>
                    <a:pt x="0" y="439495"/>
                  </a:cubicBezTo>
                  <a:lnTo>
                    <a:pt x="0" y="64969"/>
                  </a:lnTo>
                  <a:cubicBezTo>
                    <a:pt x="0" y="29088"/>
                    <a:pt x="29088" y="0"/>
                    <a:pt x="6496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2408" r="0" b="-2217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91823" y="5569686"/>
            <a:ext cx="3574895" cy="3256159"/>
            <a:chOff x="0" y="0"/>
            <a:chExt cx="553845" cy="5044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3845" cy="504464"/>
            </a:xfrm>
            <a:custGeom>
              <a:avLst/>
              <a:gdLst/>
              <a:ahLst/>
              <a:cxnLst/>
              <a:rect r="r" b="b" t="t" l="l"/>
              <a:pathLst>
                <a:path h="504464" w="553845">
                  <a:moveTo>
                    <a:pt x="64969" y="0"/>
                  </a:moveTo>
                  <a:lnTo>
                    <a:pt x="488876" y="0"/>
                  </a:lnTo>
                  <a:cubicBezTo>
                    <a:pt x="506107" y="0"/>
                    <a:pt x="522632" y="6845"/>
                    <a:pt x="534816" y="19029"/>
                  </a:cubicBezTo>
                  <a:cubicBezTo>
                    <a:pt x="547000" y="31213"/>
                    <a:pt x="553845" y="47738"/>
                    <a:pt x="553845" y="64969"/>
                  </a:cubicBezTo>
                  <a:lnTo>
                    <a:pt x="553845" y="439495"/>
                  </a:lnTo>
                  <a:cubicBezTo>
                    <a:pt x="553845" y="475377"/>
                    <a:pt x="524757" y="504464"/>
                    <a:pt x="488876" y="504464"/>
                  </a:cubicBezTo>
                  <a:lnTo>
                    <a:pt x="64969" y="504464"/>
                  </a:lnTo>
                  <a:cubicBezTo>
                    <a:pt x="29088" y="504464"/>
                    <a:pt x="0" y="475377"/>
                    <a:pt x="0" y="439495"/>
                  </a:cubicBezTo>
                  <a:lnTo>
                    <a:pt x="0" y="64969"/>
                  </a:lnTo>
                  <a:cubicBezTo>
                    <a:pt x="0" y="29088"/>
                    <a:pt x="29088" y="0"/>
                    <a:pt x="6496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0155" r="0" b="-5442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34461" y="343106"/>
            <a:ext cx="716462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Problem Statement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3233" y="2096415"/>
            <a:ext cx="1129275" cy="1471159"/>
          </a:xfrm>
          <a:custGeom>
            <a:avLst/>
            <a:gdLst/>
            <a:ahLst/>
            <a:cxnLst/>
            <a:rect r="r" b="b" t="t" l="l"/>
            <a:pathLst>
              <a:path h="1471159" w="1129275">
                <a:moveTo>
                  <a:pt x="0" y="0"/>
                </a:moveTo>
                <a:lnTo>
                  <a:pt x="1129274" y="0"/>
                </a:lnTo>
                <a:lnTo>
                  <a:pt x="1129274" y="1471159"/>
                </a:lnTo>
                <a:lnTo>
                  <a:pt x="0" y="1471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6369" t="0" r="0" b="-54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7230733" y="911502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3" y="578295"/>
                </a:lnTo>
                <a:lnTo>
                  <a:pt x="518363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4461" y="1743248"/>
            <a:ext cx="7026170" cy="816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4"/>
              </a:lnSpc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Traders and investment firms rely on stock market data to make critical decisions, but existing analysis approaches are often manual, fragmented, and difficult to scale.</a:t>
            </a:r>
          </a:p>
          <a:p>
            <a:pPr algn="just">
              <a:lnSpc>
                <a:spcPts val="3424"/>
              </a:lnSpc>
            </a:pPr>
          </a:p>
          <a:p>
            <a:pPr algn="just">
              <a:lnSpc>
                <a:spcPts val="3424"/>
              </a:lnSpc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There is no unified system to:</a:t>
            </a:r>
          </a:p>
          <a:p>
            <a:pPr algn="just" marL="616137" indent="-308069" lvl="1">
              <a:lnSpc>
                <a:spcPts val="3424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 large volumes of stock data efficiently</a:t>
            </a:r>
          </a:p>
          <a:p>
            <a:pPr algn="just" marL="616137" indent="-308069" lvl="1">
              <a:lnSpc>
                <a:spcPts val="3424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 portfolio performance over time</a:t>
            </a:r>
          </a:p>
          <a:p>
            <a:pPr algn="just" marL="616137" indent="-308069" lvl="1">
              <a:lnSpc>
                <a:spcPts val="3424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risk, volatility, and sector trends</a:t>
            </a:r>
          </a:p>
          <a:p>
            <a:pPr algn="just" marL="616137" indent="-308069" lvl="1">
              <a:lnSpc>
                <a:spcPts val="3424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portfolio returns against market benchmarks</a:t>
            </a:r>
          </a:p>
          <a:p>
            <a:pPr algn="just">
              <a:lnSpc>
                <a:spcPts val="3424"/>
              </a:lnSpc>
            </a:pPr>
          </a:p>
          <a:p>
            <a:pPr algn="just">
              <a:lnSpc>
                <a:spcPts val="3424"/>
              </a:lnSpc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a result, decision-making becomes slower and less reliable.</a:t>
            </a:r>
          </a:p>
          <a:p>
            <a:pPr algn="just">
              <a:lnSpc>
                <a:spcPts val="342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7054927"/>
            <a:ext cx="5665679" cy="3232073"/>
            <a:chOff x="0" y="0"/>
            <a:chExt cx="1492195" cy="8512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92195" cy="851246"/>
            </a:xfrm>
            <a:custGeom>
              <a:avLst/>
              <a:gdLst/>
              <a:ahLst/>
              <a:cxnLst/>
              <a:rect r="r" b="b" t="t" l="l"/>
              <a:pathLst>
                <a:path h="851246" w="1492195">
                  <a:moveTo>
                    <a:pt x="21863" y="0"/>
                  </a:moveTo>
                  <a:lnTo>
                    <a:pt x="1470332" y="0"/>
                  </a:lnTo>
                  <a:cubicBezTo>
                    <a:pt x="1482407" y="0"/>
                    <a:pt x="1492195" y="9789"/>
                    <a:pt x="1492195" y="21863"/>
                  </a:cubicBezTo>
                  <a:lnTo>
                    <a:pt x="1492195" y="829382"/>
                  </a:lnTo>
                  <a:cubicBezTo>
                    <a:pt x="1492195" y="835181"/>
                    <a:pt x="1489892" y="840742"/>
                    <a:pt x="1485792" y="844842"/>
                  </a:cubicBezTo>
                  <a:cubicBezTo>
                    <a:pt x="1481691" y="848942"/>
                    <a:pt x="1476130" y="851246"/>
                    <a:pt x="1470332" y="851246"/>
                  </a:cubicBezTo>
                  <a:lnTo>
                    <a:pt x="21863" y="851246"/>
                  </a:lnTo>
                  <a:cubicBezTo>
                    <a:pt x="16065" y="851246"/>
                    <a:pt x="10504" y="848942"/>
                    <a:pt x="6404" y="844842"/>
                  </a:cubicBezTo>
                  <a:cubicBezTo>
                    <a:pt x="2303" y="840742"/>
                    <a:pt x="0" y="835181"/>
                    <a:pt x="0" y="829382"/>
                  </a:cubicBezTo>
                  <a:lnTo>
                    <a:pt x="0" y="21863"/>
                  </a:lnTo>
                  <a:cubicBezTo>
                    <a:pt x="0" y="16065"/>
                    <a:pt x="2303" y="10504"/>
                    <a:pt x="6404" y="6404"/>
                  </a:cubicBezTo>
                  <a:cubicBezTo>
                    <a:pt x="10504" y="2303"/>
                    <a:pt x="16065" y="0"/>
                    <a:pt x="218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2B30">
                    <a:alpha val="100000"/>
                  </a:srgbClr>
                </a:gs>
                <a:gs pos="100000">
                  <a:srgbClr val="7A7E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492195" cy="870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6230509"/>
            <a:ext cx="6540368" cy="3307730"/>
            <a:chOff x="0" y="0"/>
            <a:chExt cx="1013274" cy="5124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3274" cy="512454"/>
            </a:xfrm>
            <a:custGeom>
              <a:avLst/>
              <a:gdLst/>
              <a:ahLst/>
              <a:cxnLst/>
              <a:rect r="r" b="b" t="t" l="l"/>
              <a:pathLst>
                <a:path h="512454" w="1013274">
                  <a:moveTo>
                    <a:pt x="35511" y="0"/>
                  </a:moveTo>
                  <a:lnTo>
                    <a:pt x="977763" y="0"/>
                  </a:lnTo>
                  <a:cubicBezTo>
                    <a:pt x="997375" y="0"/>
                    <a:pt x="1013274" y="15899"/>
                    <a:pt x="1013274" y="35511"/>
                  </a:cubicBezTo>
                  <a:lnTo>
                    <a:pt x="1013274" y="476942"/>
                  </a:lnTo>
                  <a:cubicBezTo>
                    <a:pt x="1013274" y="496555"/>
                    <a:pt x="997375" y="512454"/>
                    <a:pt x="977763" y="512454"/>
                  </a:cubicBezTo>
                  <a:lnTo>
                    <a:pt x="35511" y="512454"/>
                  </a:lnTo>
                  <a:cubicBezTo>
                    <a:pt x="26093" y="512454"/>
                    <a:pt x="17061" y="508712"/>
                    <a:pt x="10401" y="502053"/>
                  </a:cubicBezTo>
                  <a:cubicBezTo>
                    <a:pt x="3741" y="495393"/>
                    <a:pt x="0" y="486361"/>
                    <a:pt x="0" y="476942"/>
                  </a:cubicBezTo>
                  <a:lnTo>
                    <a:pt x="0" y="35511"/>
                  </a:lnTo>
                  <a:cubicBezTo>
                    <a:pt x="0" y="15899"/>
                    <a:pt x="15899" y="0"/>
                    <a:pt x="3551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529" r="0" b="-552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370762" y="2355002"/>
            <a:ext cx="4835517" cy="2374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0"/>
              </a:lnSpc>
            </a:pPr>
            <a:r>
              <a:rPr lang="en-US" sz="7658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Proposed Solution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2829" y="2096415"/>
            <a:ext cx="1169679" cy="1479198"/>
          </a:xfrm>
          <a:custGeom>
            <a:avLst/>
            <a:gdLst/>
            <a:ahLst/>
            <a:cxnLst/>
            <a:rect r="r" b="b" t="t" l="l"/>
            <a:pathLst>
              <a:path h="1479198" w="1169679">
                <a:moveTo>
                  <a:pt x="0" y="0"/>
                </a:moveTo>
                <a:lnTo>
                  <a:pt x="1169678" y="0"/>
                </a:lnTo>
                <a:lnTo>
                  <a:pt x="1169678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0622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7162562" y="8855383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5"/>
                </a:moveTo>
                <a:lnTo>
                  <a:pt x="518362" y="578295"/>
                </a:lnTo>
                <a:lnTo>
                  <a:pt x="518362" y="0"/>
                </a:lnTo>
                <a:lnTo>
                  <a:pt x="0" y="0"/>
                </a:lnTo>
                <a:lnTo>
                  <a:pt x="0" y="5782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74534" y="942975"/>
            <a:ext cx="9514071" cy="8595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proposed solution is an end-to-end automated stock analytics system that processes market and portfolio data efficiently.</a:t>
            </a:r>
          </a:p>
          <a:p>
            <a:pPr algn="l">
              <a:lnSpc>
                <a:spcPts val="3995"/>
              </a:lnSpc>
            </a:pPr>
          </a:p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system:</a:t>
            </a:r>
          </a:p>
          <a:p>
            <a:pPr algn="l" marL="616138" indent="-308069" lvl="1">
              <a:lnSpc>
                <a:spcPts val="3995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a Bronze–Silver–Gold architecture for structured data processing</a:t>
            </a:r>
          </a:p>
          <a:p>
            <a:pPr algn="l" marL="616138" indent="-308069" lvl="1">
              <a:lnSpc>
                <a:spcPts val="3995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</a:t>
            </a: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ates data workflows using Apache Airflow</a:t>
            </a:r>
          </a:p>
          <a:p>
            <a:pPr algn="l" marL="616138" indent="-308069" lvl="1">
              <a:lnSpc>
                <a:spcPts val="3995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Performs large-scale analytics using Databricks and PySpark</a:t>
            </a:r>
          </a:p>
          <a:p>
            <a:pPr algn="l" marL="616138" indent="-308069" lvl="1">
              <a:lnSpc>
                <a:spcPts val="3995"/>
              </a:lnSpc>
              <a:buFont typeface="Arial"/>
              <a:buChar char="•"/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Generates actionable insights through Power BI dashboards</a:t>
            </a:r>
          </a:p>
          <a:p>
            <a:pPr algn="l">
              <a:lnSpc>
                <a:spcPts val="3995"/>
              </a:lnSpc>
            </a:pPr>
          </a:p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approach ensures scalability, accuracy, and timely insights for better investment decision-making.</a:t>
            </a:r>
          </a:p>
          <a:p>
            <a:pPr algn="l">
              <a:lnSpc>
                <a:spcPts val="399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18597" y="617283"/>
            <a:ext cx="985080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8"/>
              </a:lnSpc>
            </a:pPr>
            <a:r>
              <a:rPr lang="en-US" sz="7231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Objectives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2829" y="2096415"/>
            <a:ext cx="1169679" cy="1479198"/>
          </a:xfrm>
          <a:custGeom>
            <a:avLst/>
            <a:gdLst/>
            <a:ahLst/>
            <a:cxnLst/>
            <a:rect r="r" b="b" t="t" l="l"/>
            <a:pathLst>
              <a:path h="1479198" w="1169679">
                <a:moveTo>
                  <a:pt x="0" y="0"/>
                </a:moveTo>
                <a:lnTo>
                  <a:pt x="1169678" y="0"/>
                </a:lnTo>
                <a:lnTo>
                  <a:pt x="1169678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062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62562" y="2257719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2" y="0"/>
                </a:lnTo>
                <a:lnTo>
                  <a:pt x="518362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83715" y="2731239"/>
            <a:ext cx="14597639" cy="5925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3"/>
              </a:lnSpc>
            </a:pP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main objectives of this project are to:</a:t>
            </a:r>
          </a:p>
          <a:p>
            <a:pPr algn="l">
              <a:lnSpc>
                <a:spcPts val="5203"/>
              </a:lnSpc>
            </a:pPr>
          </a:p>
          <a:p>
            <a:pPr algn="l" marL="802434" indent="-401217" lvl="1">
              <a:lnSpc>
                <a:spcPts val="5203"/>
              </a:lnSpc>
              <a:buFont typeface="Arial"/>
              <a:buChar char="•"/>
            </a:pP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Automate stock market data ingestion and processing</a:t>
            </a:r>
          </a:p>
          <a:p>
            <a:pPr algn="l" marL="802434" indent="-401217" lvl="1">
              <a:lnSpc>
                <a:spcPts val="5203"/>
              </a:lnSpc>
              <a:buFont typeface="Arial"/>
              <a:buChar char="•"/>
            </a:pP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 a Bronze–Silver–Gold data architecture</a:t>
            </a:r>
          </a:p>
          <a:p>
            <a:pPr algn="l" marL="802434" indent="-401217" lvl="1">
              <a:lnSpc>
                <a:spcPts val="5203"/>
              </a:lnSpc>
              <a:buFont typeface="Arial"/>
              <a:buChar char="•"/>
            </a:pP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portfolio performance, returns, and risk</a:t>
            </a:r>
          </a:p>
          <a:p>
            <a:pPr algn="l" marL="802434" indent="-401217" lvl="1">
              <a:lnSpc>
                <a:spcPts val="5203"/>
              </a:lnSpc>
              <a:buFont typeface="Arial"/>
              <a:buChar char="•"/>
            </a:pP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portfolio performance wi</a:t>
            </a: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 m</a:t>
            </a: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arket benchmarks</a:t>
            </a:r>
          </a:p>
          <a:p>
            <a:pPr algn="l" marL="802434" indent="-401217" lvl="1">
              <a:lnSpc>
                <a:spcPts val="5203"/>
              </a:lnSpc>
              <a:buFont typeface="Arial"/>
              <a:buChar char="•"/>
            </a:pP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Orchestrate workflows using Apache Airflow</a:t>
            </a:r>
          </a:p>
          <a:p>
            <a:pPr algn="l" marL="802434" indent="-401217" lvl="1">
              <a:lnSpc>
                <a:spcPts val="5203"/>
              </a:lnSpc>
              <a:buFont typeface="Arial"/>
              <a:buChar char="•"/>
            </a:pP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37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isualize insights using Power BI dashboards</a:t>
            </a:r>
          </a:p>
          <a:p>
            <a:pPr algn="l">
              <a:lnSpc>
                <a:spcPts val="520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233" y="2096415"/>
            <a:ext cx="1129275" cy="1479198"/>
          </a:xfrm>
          <a:custGeom>
            <a:avLst/>
            <a:gdLst/>
            <a:ahLst/>
            <a:cxnLst/>
            <a:rect r="r" b="b" t="t" l="l"/>
            <a:pathLst>
              <a:path h="1479198" w="1129275">
                <a:moveTo>
                  <a:pt x="0" y="0"/>
                </a:moveTo>
                <a:lnTo>
                  <a:pt x="1129274" y="0"/>
                </a:lnTo>
                <a:lnTo>
                  <a:pt x="1129274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369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62562" y="2257719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2" y="0"/>
                </a:lnTo>
                <a:lnTo>
                  <a:pt x="518362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6420" y="2151049"/>
            <a:ext cx="14135159" cy="710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project uses simulated but realistic stock market datasets to represent real-world trading scenarios.</a:t>
            </a:r>
          </a:p>
          <a:p>
            <a:pPr algn="l">
              <a:lnSpc>
                <a:spcPts val="4307"/>
              </a:lnSpc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data covers multiple aspects of market and portfolio analysis, including:</a:t>
            </a:r>
          </a:p>
          <a:p>
            <a:pPr algn="l" marL="664243" indent="-332122" lvl="1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Stock Price Data</a:t>
            </a:r>
          </a:p>
          <a:p>
            <a:pPr algn="l" marL="1328487" indent="-442829" lvl="2">
              <a:lnSpc>
                <a:spcPts val="4307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Open, High, Low, Close, Volume </a:t>
            </a:r>
          </a:p>
          <a:p>
            <a:pPr algn="l" marL="664243" indent="-332122" lvl="1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Portfolio Transaction Data</a:t>
            </a:r>
          </a:p>
          <a:p>
            <a:pPr algn="l" marL="1328487" indent="-442829" lvl="2">
              <a:lnSpc>
                <a:spcPts val="4307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Buy and Sell trades with quantity and price</a:t>
            </a:r>
          </a:p>
          <a:p>
            <a:pPr algn="l" marL="664243" indent="-332122" lvl="1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Company Sector Information</a:t>
            </a:r>
          </a:p>
          <a:p>
            <a:pPr algn="l" marL="1328487" indent="-442829" lvl="2">
              <a:lnSpc>
                <a:spcPts val="4307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Mapping of stocks to industry sectors</a:t>
            </a:r>
          </a:p>
          <a:p>
            <a:pPr algn="l" marL="664243" indent="-332122" lvl="1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Benchmark Index Data</a:t>
            </a:r>
          </a:p>
          <a:p>
            <a:pPr algn="l" marL="1328487" indent="-442829" lvl="2">
              <a:lnSpc>
                <a:spcPts val="4307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index values for performance comparison</a:t>
            </a:r>
          </a:p>
          <a:p>
            <a:pPr algn="l">
              <a:lnSpc>
                <a:spcPts val="430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218597" y="414337"/>
            <a:ext cx="985080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8"/>
              </a:lnSpc>
            </a:pPr>
            <a:r>
              <a:rPr lang="en-US" sz="7231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387512" y="3951843"/>
            <a:ext cx="3900488" cy="3600912"/>
            <a:chOff x="0" y="0"/>
            <a:chExt cx="1027289" cy="9483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7289" cy="948388"/>
            </a:xfrm>
            <a:custGeom>
              <a:avLst/>
              <a:gdLst/>
              <a:ahLst/>
              <a:cxnLst/>
              <a:rect r="r" b="b" t="t" l="l"/>
              <a:pathLst>
                <a:path h="948388" w="1027289">
                  <a:moveTo>
                    <a:pt x="25803" y="0"/>
                  </a:moveTo>
                  <a:lnTo>
                    <a:pt x="1001486" y="0"/>
                  </a:lnTo>
                  <a:cubicBezTo>
                    <a:pt x="1015737" y="0"/>
                    <a:pt x="1027289" y="11552"/>
                    <a:pt x="1027289" y="25803"/>
                  </a:cubicBezTo>
                  <a:lnTo>
                    <a:pt x="1027289" y="922585"/>
                  </a:lnTo>
                  <a:cubicBezTo>
                    <a:pt x="1027289" y="936836"/>
                    <a:pt x="1015737" y="948388"/>
                    <a:pt x="1001486" y="948388"/>
                  </a:cubicBezTo>
                  <a:lnTo>
                    <a:pt x="25803" y="948388"/>
                  </a:lnTo>
                  <a:cubicBezTo>
                    <a:pt x="11552" y="948388"/>
                    <a:pt x="0" y="936836"/>
                    <a:pt x="0" y="922585"/>
                  </a:cubicBezTo>
                  <a:lnTo>
                    <a:pt x="0" y="25803"/>
                  </a:lnTo>
                  <a:cubicBezTo>
                    <a:pt x="0" y="11552"/>
                    <a:pt x="11552" y="0"/>
                    <a:pt x="258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2B30">
                    <a:alpha val="100000"/>
                  </a:srgbClr>
                </a:gs>
                <a:gs pos="100000">
                  <a:srgbClr val="7A7E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27289" cy="967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724183" y="4380424"/>
            <a:ext cx="5250696" cy="3975681"/>
          </a:xfrm>
          <a:custGeom>
            <a:avLst/>
            <a:gdLst/>
            <a:ahLst/>
            <a:cxnLst/>
            <a:rect r="r" b="b" t="t" l="l"/>
            <a:pathLst>
              <a:path h="3975681" w="5250696">
                <a:moveTo>
                  <a:pt x="0" y="0"/>
                </a:moveTo>
                <a:lnTo>
                  <a:pt x="5250696" y="0"/>
                </a:lnTo>
                <a:lnTo>
                  <a:pt x="5250696" y="3975681"/>
                </a:lnTo>
                <a:lnTo>
                  <a:pt x="0" y="3975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787" t="0" r="-6787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61381" y="5987378"/>
            <a:ext cx="4426619" cy="4299622"/>
            <a:chOff x="0" y="0"/>
            <a:chExt cx="1165858" cy="1132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65858" cy="1132411"/>
            </a:xfrm>
            <a:custGeom>
              <a:avLst/>
              <a:gdLst/>
              <a:ahLst/>
              <a:cxnLst/>
              <a:rect r="r" b="b" t="t" l="l"/>
              <a:pathLst>
                <a:path h="1132411" w="1165858">
                  <a:moveTo>
                    <a:pt x="19238" y="0"/>
                  </a:moveTo>
                  <a:lnTo>
                    <a:pt x="1146620" y="0"/>
                  </a:lnTo>
                  <a:cubicBezTo>
                    <a:pt x="1157245" y="0"/>
                    <a:pt x="1165858" y="8613"/>
                    <a:pt x="1165858" y="19238"/>
                  </a:cubicBezTo>
                  <a:lnTo>
                    <a:pt x="1165858" y="1113172"/>
                  </a:lnTo>
                  <a:cubicBezTo>
                    <a:pt x="1165858" y="1123797"/>
                    <a:pt x="1157245" y="1132411"/>
                    <a:pt x="1146620" y="1132411"/>
                  </a:cubicBezTo>
                  <a:lnTo>
                    <a:pt x="19238" y="1132411"/>
                  </a:lnTo>
                  <a:cubicBezTo>
                    <a:pt x="8613" y="1132411"/>
                    <a:pt x="0" y="1123797"/>
                    <a:pt x="0" y="1113172"/>
                  </a:cubicBezTo>
                  <a:lnTo>
                    <a:pt x="0" y="19238"/>
                  </a:lnTo>
                  <a:cubicBezTo>
                    <a:pt x="0" y="8613"/>
                    <a:pt x="8613" y="0"/>
                    <a:pt x="192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2B30">
                    <a:alpha val="100000"/>
                  </a:srgbClr>
                </a:gs>
                <a:gs pos="100000">
                  <a:srgbClr val="7A7E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65858" cy="1151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22282" y="5203402"/>
            <a:ext cx="6749462" cy="4147174"/>
            <a:chOff x="0" y="0"/>
            <a:chExt cx="1045668" cy="642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45668" cy="642506"/>
            </a:xfrm>
            <a:custGeom>
              <a:avLst/>
              <a:gdLst/>
              <a:ahLst/>
              <a:cxnLst/>
              <a:rect r="r" b="b" t="t" l="l"/>
              <a:pathLst>
                <a:path h="642506" w="1045668">
                  <a:moveTo>
                    <a:pt x="26382" y="0"/>
                  </a:moveTo>
                  <a:lnTo>
                    <a:pt x="1019286" y="0"/>
                  </a:lnTo>
                  <a:cubicBezTo>
                    <a:pt x="1026283" y="0"/>
                    <a:pt x="1032994" y="2780"/>
                    <a:pt x="1037941" y="7727"/>
                  </a:cubicBezTo>
                  <a:cubicBezTo>
                    <a:pt x="1042889" y="12675"/>
                    <a:pt x="1045668" y="19385"/>
                    <a:pt x="1045668" y="26382"/>
                  </a:cubicBezTo>
                  <a:lnTo>
                    <a:pt x="1045668" y="616124"/>
                  </a:lnTo>
                  <a:cubicBezTo>
                    <a:pt x="1045668" y="630694"/>
                    <a:pt x="1033857" y="642506"/>
                    <a:pt x="1019286" y="642506"/>
                  </a:cubicBezTo>
                  <a:lnTo>
                    <a:pt x="26382" y="642506"/>
                  </a:lnTo>
                  <a:cubicBezTo>
                    <a:pt x="19385" y="642506"/>
                    <a:pt x="12675" y="639726"/>
                    <a:pt x="7727" y="634779"/>
                  </a:cubicBezTo>
                  <a:cubicBezTo>
                    <a:pt x="2780" y="629831"/>
                    <a:pt x="0" y="623121"/>
                    <a:pt x="0" y="616124"/>
                  </a:cubicBezTo>
                  <a:lnTo>
                    <a:pt x="0" y="26382"/>
                  </a:lnTo>
                  <a:cubicBezTo>
                    <a:pt x="0" y="19385"/>
                    <a:pt x="2780" y="12675"/>
                    <a:pt x="7727" y="7727"/>
                  </a:cubicBezTo>
                  <a:cubicBezTo>
                    <a:pt x="12675" y="2780"/>
                    <a:pt x="19385" y="0"/>
                    <a:pt x="26382" y="0"/>
                  </a:cubicBezTo>
                  <a:close/>
                </a:path>
              </a:pathLst>
            </a:custGeom>
            <a:blipFill>
              <a:blip r:embed="rId3"/>
              <a:stretch>
                <a:fillRect l="-4644" t="0" r="-464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2829" y="2096415"/>
            <a:ext cx="1169679" cy="1430755"/>
          </a:xfrm>
          <a:custGeom>
            <a:avLst/>
            <a:gdLst/>
            <a:ahLst/>
            <a:cxnLst/>
            <a:rect r="r" b="b" t="t" l="l"/>
            <a:pathLst>
              <a:path h="1430755" w="1169679">
                <a:moveTo>
                  <a:pt x="0" y="0"/>
                </a:moveTo>
                <a:lnTo>
                  <a:pt x="1169678" y="0"/>
                </a:lnTo>
                <a:lnTo>
                  <a:pt x="1169678" y="1430755"/>
                </a:lnTo>
                <a:lnTo>
                  <a:pt x="0" y="1430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0622" t="0" r="0" b="-338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7259300" y="8969152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578296"/>
                </a:moveTo>
                <a:lnTo>
                  <a:pt x="518363" y="578296"/>
                </a:lnTo>
                <a:lnTo>
                  <a:pt x="518363" y="0"/>
                </a:lnTo>
                <a:lnTo>
                  <a:pt x="0" y="0"/>
                </a:lnTo>
                <a:lnTo>
                  <a:pt x="0" y="57829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63122" y="500062"/>
            <a:ext cx="748087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Technology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3122" y="2020215"/>
            <a:ext cx="10781238" cy="785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project uses industry-standard tools for data engineering, analytics, and visualization:</a:t>
            </a:r>
          </a:p>
          <a:p>
            <a:pPr algn="just">
              <a:lnSpc>
                <a:spcPts val="4199"/>
              </a:lnSpc>
            </a:pPr>
          </a:p>
          <a:p>
            <a:pPr algn="just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Programming &amp; Data Processing</a:t>
            </a:r>
          </a:p>
          <a:p>
            <a:pPr algn="just" marL="1295390" indent="-431797" lvl="2">
              <a:lnSpc>
                <a:spcPts val="4199"/>
              </a:lnSpc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Python, Pandas, PySpark</a:t>
            </a:r>
          </a:p>
          <a:p>
            <a:pPr algn="just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Big Data &amp; Storage</a:t>
            </a:r>
          </a:p>
          <a:p>
            <a:pPr algn="just" marL="1295390" indent="-431797" lvl="2">
              <a:lnSpc>
                <a:spcPts val="4199"/>
              </a:lnSpc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Databricks</a:t>
            </a:r>
          </a:p>
          <a:p>
            <a:pPr algn="just" marL="1295390" indent="-431797" lvl="2">
              <a:lnSpc>
                <a:spcPts val="4199"/>
              </a:lnSpc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Delt</a:t>
            </a: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 Lake</a:t>
            </a:r>
          </a:p>
          <a:p>
            <a:pPr algn="just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Workflow Orchestration</a:t>
            </a:r>
          </a:p>
          <a:p>
            <a:pPr algn="just" marL="1295390" indent="-431797" lvl="2">
              <a:lnSpc>
                <a:spcPts val="4199"/>
              </a:lnSpc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</a:t>
            </a: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pache Airflow (Dockerized)</a:t>
            </a:r>
          </a:p>
          <a:p>
            <a:pPr algn="just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Visualization &amp; Reporting</a:t>
            </a:r>
          </a:p>
          <a:p>
            <a:pPr algn="just" marL="1295390" indent="-431797" lvl="2">
              <a:lnSpc>
                <a:spcPts val="4199"/>
              </a:lnSpc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Pow</a:t>
            </a: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er BI</a:t>
            </a:r>
          </a:p>
          <a:p>
            <a:pPr algn="just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Ve</a:t>
            </a: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rsion Control </a:t>
            </a:r>
          </a:p>
          <a:p>
            <a:pPr algn="just" marL="1295390" indent="-431797" lvl="2">
              <a:lnSpc>
                <a:spcPts val="4199"/>
              </a:lnSpc>
              <a:buFont typeface="Arial"/>
              <a:buChar char="⚬"/>
            </a:pPr>
            <a:r>
              <a:rPr lang="en-US" b="true" sz="299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Git</a:t>
            </a:r>
          </a:p>
          <a:p>
            <a:pPr algn="just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29" y="2096415"/>
            <a:ext cx="1169679" cy="1479198"/>
          </a:xfrm>
          <a:custGeom>
            <a:avLst/>
            <a:gdLst/>
            <a:ahLst/>
            <a:cxnLst/>
            <a:rect r="r" b="b" t="t" l="l"/>
            <a:pathLst>
              <a:path h="1479198" w="1169679">
                <a:moveTo>
                  <a:pt x="0" y="0"/>
                </a:moveTo>
                <a:lnTo>
                  <a:pt x="1169678" y="0"/>
                </a:lnTo>
                <a:lnTo>
                  <a:pt x="1169678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0622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88059" y="2499187"/>
            <a:ext cx="518363" cy="578295"/>
          </a:xfrm>
          <a:custGeom>
            <a:avLst/>
            <a:gdLst/>
            <a:ahLst/>
            <a:cxnLst/>
            <a:rect r="r" b="b" t="t" l="l"/>
            <a:pathLst>
              <a:path h="578295" w="518363">
                <a:moveTo>
                  <a:pt x="0" y="0"/>
                </a:moveTo>
                <a:lnTo>
                  <a:pt x="518363" y="0"/>
                </a:lnTo>
                <a:lnTo>
                  <a:pt x="518363" y="578295"/>
                </a:lnTo>
                <a:lnTo>
                  <a:pt x="0" y="578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2507" y="3576282"/>
            <a:ext cx="6011171" cy="4823022"/>
          </a:xfrm>
          <a:custGeom>
            <a:avLst/>
            <a:gdLst/>
            <a:ahLst/>
            <a:cxnLst/>
            <a:rect r="r" b="b" t="t" l="l"/>
            <a:pathLst>
              <a:path h="4823022" w="6011171">
                <a:moveTo>
                  <a:pt x="0" y="0"/>
                </a:moveTo>
                <a:lnTo>
                  <a:pt x="6011172" y="0"/>
                </a:lnTo>
                <a:lnTo>
                  <a:pt x="6011172" y="4823022"/>
                </a:lnTo>
                <a:lnTo>
                  <a:pt x="0" y="48230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98" t="0" r="-27902" b="-150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3352" y="981075"/>
            <a:ext cx="762064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true">
                <a:solidFill>
                  <a:srgbClr val="AA5E4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System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9212" y="2010690"/>
            <a:ext cx="9543315" cy="747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system follows a layered data architecture to ensure scalability, reliability, and clear separation of responsibilities.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Raw data is ingested from CSV files into the Bronze layer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is cleaned, validated, and standardized in the Silver layer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me</a:t>
            </a: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trics and analytics are generated in the Gold layer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Apache Airflow orchestrates the entire pipeline automatically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Power BI consumes Gold tables to deliver actionable insights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6718" y="2960231"/>
            <a:ext cx="671137" cy="748733"/>
          </a:xfrm>
          <a:custGeom>
            <a:avLst/>
            <a:gdLst/>
            <a:ahLst/>
            <a:cxnLst/>
            <a:rect r="r" b="b" t="t" l="l"/>
            <a:pathLst>
              <a:path h="748733" w="671137">
                <a:moveTo>
                  <a:pt x="0" y="0"/>
                </a:moveTo>
                <a:lnTo>
                  <a:pt x="671137" y="0"/>
                </a:lnTo>
                <a:lnTo>
                  <a:pt x="671137" y="748732"/>
                </a:lnTo>
                <a:lnTo>
                  <a:pt x="0" y="74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33" y="2096415"/>
            <a:ext cx="1129275" cy="1479198"/>
          </a:xfrm>
          <a:custGeom>
            <a:avLst/>
            <a:gdLst/>
            <a:ahLst/>
            <a:cxnLst/>
            <a:rect r="r" b="b" t="t" l="l"/>
            <a:pathLst>
              <a:path h="1479198" w="1129275">
                <a:moveTo>
                  <a:pt x="0" y="0"/>
                </a:moveTo>
                <a:lnTo>
                  <a:pt x="1129274" y="0"/>
                </a:lnTo>
                <a:lnTo>
                  <a:pt x="1129274" y="1479198"/>
                </a:lnTo>
                <a:lnTo>
                  <a:pt x="0" y="1479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6369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827820"/>
            <a:ext cx="16354696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58"/>
              </a:lnSpc>
            </a:pPr>
            <a:r>
              <a:rPr lang="en-US" b="true" sz="11631">
                <a:gradFill>
                  <a:gsLst>
                    <a:gs pos="0">
                      <a:srgbClr val="CF5365">
                        <a:alpha val="100000"/>
                      </a:srgbClr>
                    </a:gs>
                    <a:gs pos="50000">
                      <a:srgbClr val="E67183">
                        <a:alpha val="100000"/>
                      </a:srgbClr>
                    </a:gs>
                    <a:gs pos="100000">
                      <a:srgbClr val="D4364E">
                        <a:alpha val="52000"/>
                      </a:srgbClr>
                    </a:gs>
                  </a:gsLst>
                  <a:path path="circle">
                    <a:fillToRect l="50000" r="50000" t="50000" b="50000"/>
                  </a:path>
                </a:gradFill>
                <a:latin typeface="Poppins Bold"/>
                <a:ea typeface="Poppins Bold"/>
                <a:cs typeface="Poppins Bold"/>
                <a:sym typeface="Poppins Bold"/>
              </a:rPr>
              <a:t>IMPLEMENTATION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DAG9pF8vfXQ</dc:identifier>
  <dcterms:modified xsi:type="dcterms:W3CDTF">2011-08-01T06:04:30Z</dcterms:modified>
  <cp:revision>1</cp:revision>
  <dc:title>Stock Trading &amp; Investment Performance Analytics System</dc:title>
</cp:coreProperties>
</file>